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Quattrocento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iW+pmk+w6PbCzLiXmECDn+m/PP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QuattrocentoSans-bold.fntdata"/><Relationship Id="rId16" Type="http://schemas.openxmlformats.org/officeDocument/2006/relationships/font" Target="fonts/QuattrocentoSans-regular.fntdata"/><Relationship Id="rId5" Type="http://schemas.openxmlformats.org/officeDocument/2006/relationships/slide" Target="slides/slide1.xml"/><Relationship Id="rId19" Type="http://schemas.openxmlformats.org/officeDocument/2006/relationships/font" Target="fonts/QuattrocentoSans-boldItalic.fntdata"/><Relationship Id="rId6" Type="http://schemas.openxmlformats.org/officeDocument/2006/relationships/slide" Target="slides/slide2.xml"/><Relationship Id="rId18" Type="http://schemas.openxmlformats.org/officeDocument/2006/relationships/font" Target="fonts/QuattrocentoSans-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240fa19d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2e240fa19d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36e38bc4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g2a36e38bc4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02868db0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3002868db0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1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p:nvPr>
            <p:ph idx="2" type="pic"/>
          </p:nvPr>
        </p:nvSpPr>
        <p:spPr>
          <a:xfrm>
            <a:off x="5183188" y="987425"/>
            <a:ext cx="6172200" cy="4873625"/>
          </a:xfrm>
          <a:prstGeom prst="rect">
            <a:avLst/>
          </a:prstGeom>
          <a:noFill/>
          <a:ln>
            <a:noFill/>
          </a:ln>
        </p:spPr>
      </p:sp>
      <p:sp>
        <p:nvSpPr>
          <p:cNvPr id="64" name="Google Shape;64;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9.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6.jp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6.jp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5134165"/>
            <a:ext cx="12192000" cy="1796672"/>
          </a:xfrm>
          <a:prstGeom prst="rect">
            <a:avLst/>
          </a:prstGeom>
          <a:solidFill>
            <a:srgbClr val="2236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a:off x="3991910" y="899393"/>
            <a:ext cx="7495240" cy="5133108"/>
          </a:xfrm>
          <a:prstGeom prst="roundRect">
            <a:avLst>
              <a:gd fmla="val 4919" name="adj"/>
            </a:avLst>
          </a:prstGeom>
          <a:solidFill>
            <a:srgbClr val="FFFFFF"/>
          </a:solidFill>
          <a:ln>
            <a:noFill/>
          </a:ln>
          <a:effectLst>
            <a:outerShdw blurRad="381000" sx="98000" rotWithShape="0" algn="l" dist="152400" sy="98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txBox="1"/>
          <p:nvPr/>
        </p:nvSpPr>
        <p:spPr>
          <a:xfrm>
            <a:off x="4225366" y="2396335"/>
            <a:ext cx="7178488" cy="15696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s-MX" sz="4800" u="none" cap="none" strike="noStrike">
                <a:solidFill>
                  <a:srgbClr val="22364F"/>
                </a:solidFill>
                <a:latin typeface="Quattrocento Sans"/>
                <a:ea typeface="Quattrocento Sans"/>
                <a:cs typeface="Quattrocento Sans"/>
                <a:sym typeface="Quattrocento Sans"/>
              </a:rPr>
              <a:t>Sistema de automatización de ganado</a:t>
            </a:r>
            <a:endParaRPr/>
          </a:p>
        </p:txBody>
      </p:sp>
      <p:cxnSp>
        <p:nvCxnSpPr>
          <p:cNvPr id="87" name="Google Shape;87;p1"/>
          <p:cNvCxnSpPr/>
          <p:nvPr/>
        </p:nvCxnSpPr>
        <p:spPr>
          <a:xfrm>
            <a:off x="8688305" y="2396330"/>
            <a:ext cx="585300" cy="0"/>
          </a:xfrm>
          <a:prstGeom prst="straightConnector1">
            <a:avLst/>
          </a:prstGeom>
          <a:noFill/>
          <a:ln cap="flat" cmpd="sng" w="38100">
            <a:solidFill>
              <a:srgbClr val="22364F"/>
            </a:solidFill>
            <a:prstDash val="solid"/>
            <a:miter lim="800000"/>
            <a:headEnd len="sm" w="sm" type="none"/>
            <a:tailEnd len="sm" w="sm" type="none"/>
          </a:ln>
        </p:spPr>
      </p:cxnSp>
      <p:pic>
        <p:nvPicPr>
          <p:cNvPr id="88" name="Google Shape;88;p1"/>
          <p:cNvPicPr preferRelativeResize="0"/>
          <p:nvPr/>
        </p:nvPicPr>
        <p:blipFill rotWithShape="1">
          <a:blip r:embed="rId3">
            <a:alphaModFix/>
          </a:blip>
          <a:srcRect b="0" l="0" r="0" t="0"/>
          <a:stretch/>
        </p:blipFill>
        <p:spPr>
          <a:xfrm>
            <a:off x="236839" y="197801"/>
            <a:ext cx="3988500" cy="6169800"/>
          </a:xfrm>
          <a:prstGeom prst="roundRect">
            <a:avLst>
              <a:gd fmla="val 16667" name="adj"/>
            </a:avLst>
          </a:prstGeom>
          <a:noFill/>
          <a:ln>
            <a:noFill/>
          </a:ln>
        </p:spPr>
      </p:pic>
      <p:pic>
        <p:nvPicPr>
          <p:cNvPr id="89" name="Google Shape;89;p1"/>
          <p:cNvPicPr preferRelativeResize="0"/>
          <p:nvPr/>
        </p:nvPicPr>
        <p:blipFill rotWithShape="1">
          <a:blip r:embed="rId4">
            <a:alphaModFix/>
          </a:blip>
          <a:srcRect b="0" l="0" r="0" t="0"/>
          <a:stretch/>
        </p:blipFill>
        <p:spPr>
          <a:xfrm>
            <a:off x="8688294" y="1099888"/>
            <a:ext cx="2715560" cy="14246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3"/>
          <p:cNvPicPr preferRelativeResize="0"/>
          <p:nvPr/>
        </p:nvPicPr>
        <p:blipFill>
          <a:blip r:embed="rId3">
            <a:alphaModFix/>
          </a:blip>
          <a:stretch>
            <a:fillRect/>
          </a:stretch>
        </p:blipFill>
        <p:spPr>
          <a:xfrm>
            <a:off x="59028" y="0"/>
            <a:ext cx="12073945" cy="6858001"/>
          </a:xfrm>
          <a:prstGeom prst="rect">
            <a:avLst/>
          </a:prstGeom>
          <a:noFill/>
          <a:ln>
            <a:noFill/>
          </a:ln>
        </p:spPr>
      </p:pic>
      <p:sp>
        <p:nvSpPr>
          <p:cNvPr id="184" name="Google Shape;184;p13"/>
          <p:cNvSpPr/>
          <p:nvPr/>
        </p:nvSpPr>
        <p:spPr>
          <a:xfrm>
            <a:off x="59025" y="-12"/>
            <a:ext cx="9588600" cy="6858000"/>
          </a:xfrm>
          <a:prstGeom prst="rect">
            <a:avLst/>
          </a:prstGeom>
          <a:solidFill>
            <a:schemeClr val="lt1">
              <a:alpha val="40000"/>
            </a:scheme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13"/>
          <p:cNvSpPr/>
          <p:nvPr/>
        </p:nvSpPr>
        <p:spPr>
          <a:xfrm>
            <a:off x="9588500" y="-24799"/>
            <a:ext cx="2603500" cy="6882799"/>
          </a:xfrm>
          <a:prstGeom prst="rect">
            <a:avLst/>
          </a:prstGeom>
          <a:solidFill>
            <a:schemeClr val="lt1"/>
          </a:solidFill>
          <a:ln>
            <a:noFill/>
          </a:ln>
          <a:effectLst>
            <a:outerShdw blurRad="50800" rotWithShape="0" algn="r" dir="108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13"/>
          <p:cNvSpPr/>
          <p:nvPr/>
        </p:nvSpPr>
        <p:spPr>
          <a:xfrm>
            <a:off x="0" y="1537141"/>
            <a:ext cx="11569700" cy="4698559"/>
          </a:xfrm>
          <a:prstGeom prst="rect">
            <a:avLst/>
          </a:prstGeom>
          <a:solidFill>
            <a:srgbClr val="2236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 name="Google Shape;187;p13"/>
          <p:cNvSpPr/>
          <p:nvPr/>
        </p:nvSpPr>
        <p:spPr>
          <a:xfrm>
            <a:off x="381000" y="-22393"/>
            <a:ext cx="3340100" cy="2003593"/>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13"/>
          <p:cNvSpPr txBox="1"/>
          <p:nvPr/>
        </p:nvSpPr>
        <p:spPr>
          <a:xfrm>
            <a:off x="792280" y="1035053"/>
            <a:ext cx="4224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s-MX" sz="3200">
                <a:solidFill>
                  <a:srgbClr val="22364F"/>
                </a:solidFill>
                <a:latin typeface="Quattrocento Sans"/>
                <a:ea typeface="Quattrocento Sans"/>
                <a:cs typeface="Quattrocento Sans"/>
                <a:sym typeface="Quattrocento Sans"/>
              </a:rPr>
              <a:t>Evidencias</a:t>
            </a:r>
            <a:endParaRPr b="0" i="0" sz="4400" u="none" cap="none" strike="noStrike">
              <a:solidFill>
                <a:srgbClr val="22364F"/>
              </a:solidFill>
              <a:latin typeface="Quattrocento Sans"/>
              <a:ea typeface="Quattrocento Sans"/>
              <a:cs typeface="Quattrocento Sans"/>
              <a:sym typeface="Quattrocento Sans"/>
            </a:endParaRPr>
          </a:p>
        </p:txBody>
      </p:sp>
      <p:cxnSp>
        <p:nvCxnSpPr>
          <p:cNvPr id="189" name="Google Shape;189;p13"/>
          <p:cNvCxnSpPr/>
          <p:nvPr/>
        </p:nvCxnSpPr>
        <p:spPr>
          <a:xfrm>
            <a:off x="883874" y="722929"/>
            <a:ext cx="585320" cy="0"/>
          </a:xfrm>
          <a:prstGeom prst="straightConnector1">
            <a:avLst/>
          </a:prstGeom>
          <a:noFill/>
          <a:ln cap="flat" cmpd="sng" w="38100">
            <a:solidFill>
              <a:srgbClr val="22364F"/>
            </a:solidFill>
            <a:prstDash val="solid"/>
            <a:miter lim="800000"/>
            <a:headEnd len="sm" w="sm" type="none"/>
            <a:tailEnd len="sm" w="sm" type="none"/>
          </a:ln>
        </p:spPr>
      </p:cxnSp>
      <p:pic>
        <p:nvPicPr>
          <p:cNvPr descr="Mano abierta" id="190" name="Google Shape;190;p13"/>
          <p:cNvPicPr preferRelativeResize="0"/>
          <p:nvPr/>
        </p:nvPicPr>
        <p:blipFill rotWithShape="1">
          <a:blip r:embed="rId4">
            <a:alphaModFix/>
          </a:blip>
          <a:srcRect b="0" l="0" r="0" t="0"/>
          <a:stretch/>
        </p:blipFill>
        <p:spPr>
          <a:xfrm>
            <a:off x="2096435" y="2283986"/>
            <a:ext cx="468000" cy="468000"/>
          </a:xfrm>
          <a:prstGeom prst="rect">
            <a:avLst/>
          </a:prstGeom>
          <a:noFill/>
          <a:ln>
            <a:noFill/>
          </a:ln>
        </p:spPr>
      </p:pic>
      <p:pic>
        <p:nvPicPr>
          <p:cNvPr descr="Lista de comprobación RTL" id="191" name="Google Shape;191;p13"/>
          <p:cNvPicPr preferRelativeResize="0"/>
          <p:nvPr/>
        </p:nvPicPr>
        <p:blipFill rotWithShape="1">
          <a:blip r:embed="rId5">
            <a:alphaModFix/>
          </a:blip>
          <a:srcRect b="0" l="0" r="0" t="0"/>
          <a:stretch/>
        </p:blipFill>
        <p:spPr>
          <a:xfrm>
            <a:off x="2096435" y="5362588"/>
            <a:ext cx="468000" cy="468000"/>
          </a:xfrm>
          <a:prstGeom prst="rect">
            <a:avLst/>
          </a:prstGeom>
          <a:noFill/>
          <a:ln>
            <a:noFill/>
          </a:ln>
        </p:spPr>
      </p:pic>
      <p:pic>
        <p:nvPicPr>
          <p:cNvPr id="192" name="Google Shape;192;p13"/>
          <p:cNvPicPr preferRelativeResize="0"/>
          <p:nvPr/>
        </p:nvPicPr>
        <p:blipFill>
          <a:blip r:embed="rId6">
            <a:alphaModFix/>
          </a:blip>
          <a:stretch>
            <a:fillRect/>
          </a:stretch>
        </p:blipFill>
        <p:spPr>
          <a:xfrm>
            <a:off x="2678455" y="2283980"/>
            <a:ext cx="6835075" cy="3546625"/>
          </a:xfrm>
          <a:prstGeom prst="rect">
            <a:avLst/>
          </a:prstGeom>
          <a:noFill/>
          <a:ln>
            <a:noFill/>
          </a:ln>
        </p:spPr>
      </p:pic>
      <p:pic>
        <p:nvPicPr>
          <p:cNvPr descr="Lista de comprobación RTL" id="193" name="Google Shape;193;p13"/>
          <p:cNvPicPr preferRelativeResize="0"/>
          <p:nvPr/>
        </p:nvPicPr>
        <p:blipFill rotWithShape="1">
          <a:blip r:embed="rId5">
            <a:alphaModFix/>
          </a:blip>
          <a:srcRect b="0" l="0" r="0" t="0"/>
          <a:stretch/>
        </p:blipFill>
        <p:spPr>
          <a:xfrm>
            <a:off x="9627560" y="2283963"/>
            <a:ext cx="468000" cy="468000"/>
          </a:xfrm>
          <a:prstGeom prst="rect">
            <a:avLst/>
          </a:prstGeom>
          <a:noFill/>
          <a:ln>
            <a:noFill/>
          </a:ln>
        </p:spPr>
      </p:pic>
      <p:pic>
        <p:nvPicPr>
          <p:cNvPr descr="Mano abierta" id="194" name="Google Shape;194;p13"/>
          <p:cNvPicPr preferRelativeResize="0"/>
          <p:nvPr/>
        </p:nvPicPr>
        <p:blipFill rotWithShape="1">
          <a:blip r:embed="rId4">
            <a:alphaModFix/>
          </a:blip>
          <a:srcRect b="0" l="0" r="0" t="0"/>
          <a:stretch/>
        </p:blipFill>
        <p:spPr>
          <a:xfrm>
            <a:off x="9627560" y="5362611"/>
            <a:ext cx="468000" cy="46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pSp>
        <p:nvGrpSpPr>
          <p:cNvPr id="199" name="Google Shape;199;p15"/>
          <p:cNvGrpSpPr/>
          <p:nvPr/>
        </p:nvGrpSpPr>
        <p:grpSpPr>
          <a:xfrm>
            <a:off x="736600" y="1371600"/>
            <a:ext cx="10718800" cy="4927600"/>
            <a:chOff x="698500" y="1435100"/>
            <a:chExt cx="10718800" cy="4927600"/>
          </a:xfrm>
        </p:grpSpPr>
        <p:sp>
          <p:nvSpPr>
            <p:cNvPr id="200" name="Google Shape;200;p15"/>
            <p:cNvSpPr/>
            <p:nvPr/>
          </p:nvSpPr>
          <p:spPr>
            <a:xfrm>
              <a:off x="698500" y="3898900"/>
              <a:ext cx="10718800" cy="2463800"/>
            </a:xfrm>
            <a:prstGeom prst="rect">
              <a:avLst/>
            </a:prstGeom>
            <a:solidFill>
              <a:srgbClr val="22364F"/>
            </a:solidFill>
            <a:ln>
              <a:noFill/>
            </a:ln>
            <a:effectLst>
              <a:outerShdw blurRad="4699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15"/>
            <p:cNvSpPr/>
            <p:nvPr/>
          </p:nvSpPr>
          <p:spPr>
            <a:xfrm>
              <a:off x="698500" y="1435100"/>
              <a:ext cx="10718800" cy="2463800"/>
            </a:xfrm>
            <a:prstGeom prst="rect">
              <a:avLst/>
            </a:prstGeom>
            <a:solidFill>
              <a:schemeClr val="lt1"/>
            </a:solidFill>
            <a:ln>
              <a:noFill/>
            </a:ln>
            <a:effectLst>
              <a:outerShdw blurRad="4699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2" name="Google Shape;202;p15"/>
          <p:cNvSpPr/>
          <p:nvPr/>
        </p:nvSpPr>
        <p:spPr>
          <a:xfrm>
            <a:off x="5106000" y="2845400"/>
            <a:ext cx="1980000" cy="1980000"/>
          </a:xfrm>
          <a:prstGeom prst="ellipse">
            <a:avLst/>
          </a:prstGeom>
          <a:solidFill>
            <a:schemeClr val="lt1"/>
          </a:solidFill>
          <a:ln>
            <a:noFill/>
          </a:ln>
          <a:effectLst>
            <a:outerShdw blurRad="215900" sx="102000" rotWithShape="0" algn="ctr" sy="102000">
              <a:srgbClr val="7F7F7F">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2364F"/>
              </a:solidFill>
              <a:latin typeface="Calibri"/>
              <a:ea typeface="Calibri"/>
              <a:cs typeface="Calibri"/>
              <a:sym typeface="Calibri"/>
            </a:endParaRPr>
          </a:p>
        </p:txBody>
      </p:sp>
      <p:sp>
        <p:nvSpPr>
          <p:cNvPr id="203" name="Google Shape;203;p15"/>
          <p:cNvSpPr txBox="1"/>
          <p:nvPr/>
        </p:nvSpPr>
        <p:spPr>
          <a:xfrm>
            <a:off x="5188231" y="3635345"/>
            <a:ext cx="181553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rgbClr val="22364F"/>
                </a:solidFill>
                <a:latin typeface="Quattrocento Sans"/>
                <a:ea typeface="Quattrocento Sans"/>
                <a:cs typeface="Quattrocento Sans"/>
                <a:sym typeface="Quattrocento Sans"/>
              </a:rPr>
              <a:t>Conclusión</a:t>
            </a:r>
            <a:endParaRPr b="0" i="0" sz="1400" u="none" cap="none" strike="noStrike">
              <a:solidFill>
                <a:srgbClr val="000000"/>
              </a:solidFill>
              <a:latin typeface="Arial"/>
              <a:ea typeface="Arial"/>
              <a:cs typeface="Arial"/>
              <a:sym typeface="Arial"/>
            </a:endParaRPr>
          </a:p>
        </p:txBody>
      </p:sp>
      <p:pic>
        <p:nvPicPr>
          <p:cNvPr descr="Flecha lineal: curva en sentido de las agujas del reloj" id="204" name="Google Shape;204;p15"/>
          <p:cNvPicPr preferRelativeResize="0"/>
          <p:nvPr/>
        </p:nvPicPr>
        <p:blipFill rotWithShape="1">
          <a:blip r:embed="rId3">
            <a:alphaModFix/>
          </a:blip>
          <a:srcRect b="0" l="0" r="0" t="0"/>
          <a:stretch/>
        </p:blipFill>
        <p:spPr>
          <a:xfrm rot="-5400000">
            <a:off x="5826919" y="4032300"/>
            <a:ext cx="360000" cy="36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19795" l="0" r="7842" t="20235"/>
          <a:stretch/>
        </p:blipFill>
        <p:spPr>
          <a:xfrm>
            <a:off x="676275" y="460336"/>
            <a:ext cx="10839450" cy="3398981"/>
          </a:xfrm>
          <a:prstGeom prst="rect">
            <a:avLst/>
          </a:prstGeom>
          <a:noFill/>
          <a:ln>
            <a:noFill/>
          </a:ln>
        </p:spPr>
      </p:pic>
      <p:sp>
        <p:nvSpPr>
          <p:cNvPr id="95" name="Google Shape;95;p2"/>
          <p:cNvSpPr/>
          <p:nvPr/>
        </p:nvSpPr>
        <p:spPr>
          <a:xfrm>
            <a:off x="676275" y="3162301"/>
            <a:ext cx="10839450" cy="3076574"/>
          </a:xfrm>
          <a:prstGeom prst="rect">
            <a:avLst/>
          </a:prstGeom>
          <a:solidFill>
            <a:schemeClr val="lt1"/>
          </a:solidFill>
          <a:ln>
            <a:noFill/>
          </a:ln>
          <a:effectLst>
            <a:outerShdw blurRad="381000" sx="99000" rotWithShape="0" algn="ctr" sy="99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6" name="Google Shape;96;p2"/>
          <p:cNvCxnSpPr/>
          <p:nvPr/>
        </p:nvCxnSpPr>
        <p:spPr>
          <a:xfrm>
            <a:off x="1573680" y="3680180"/>
            <a:ext cx="585300" cy="0"/>
          </a:xfrm>
          <a:prstGeom prst="straightConnector1">
            <a:avLst/>
          </a:prstGeom>
          <a:noFill/>
          <a:ln cap="flat" cmpd="sng" w="38100">
            <a:solidFill>
              <a:srgbClr val="22364F"/>
            </a:solidFill>
            <a:prstDash val="solid"/>
            <a:miter lim="800000"/>
            <a:headEnd len="sm" w="sm" type="none"/>
            <a:tailEnd len="sm" w="sm" type="none"/>
          </a:ln>
        </p:spPr>
      </p:cxnSp>
      <p:sp>
        <p:nvSpPr>
          <p:cNvPr id="97" name="Google Shape;97;p2"/>
          <p:cNvSpPr txBox="1"/>
          <p:nvPr/>
        </p:nvSpPr>
        <p:spPr>
          <a:xfrm>
            <a:off x="1467408" y="3775596"/>
            <a:ext cx="3819000"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MX" sz="3600" u="none" cap="none" strike="noStrike">
                <a:solidFill>
                  <a:srgbClr val="22364F"/>
                </a:solidFill>
                <a:latin typeface="Quattrocento Sans"/>
                <a:ea typeface="Quattrocento Sans"/>
                <a:cs typeface="Quattrocento Sans"/>
                <a:sym typeface="Quattrocento Sans"/>
              </a:rPr>
              <a:t>Relevancia </a:t>
            </a:r>
            <a:endParaRPr b="0" i="0" sz="4800" u="none" cap="none" strike="noStrike">
              <a:solidFill>
                <a:srgbClr val="22364F"/>
              </a:solidFill>
              <a:latin typeface="Quattrocento Sans"/>
              <a:ea typeface="Quattrocento Sans"/>
              <a:cs typeface="Quattrocento Sans"/>
              <a:sym typeface="Quattrocento Sans"/>
            </a:endParaRPr>
          </a:p>
        </p:txBody>
      </p:sp>
      <p:sp>
        <p:nvSpPr>
          <p:cNvPr id="98" name="Google Shape;98;p2"/>
          <p:cNvSpPr txBox="1"/>
          <p:nvPr/>
        </p:nvSpPr>
        <p:spPr>
          <a:xfrm>
            <a:off x="1467408" y="4393608"/>
            <a:ext cx="9967800" cy="109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i="1" lang="es-MX" sz="1300">
                <a:solidFill>
                  <a:schemeClr val="dk1"/>
                </a:solidFill>
                <a:latin typeface="Quattrocento Sans"/>
                <a:ea typeface="Quattrocento Sans"/>
                <a:cs typeface="Quattrocento Sans"/>
                <a:sym typeface="Quattrocento Sans"/>
              </a:rPr>
              <a:t>El objetivo del proyecto es optimizar y digitalizar el sistema ganadero de la escuela Menesiano Culiprán, la automatización </a:t>
            </a:r>
            <a:r>
              <a:rPr i="1" lang="es-MX" sz="1300">
                <a:solidFill>
                  <a:schemeClr val="dk1"/>
                </a:solidFill>
                <a:latin typeface="Quattrocento Sans"/>
                <a:ea typeface="Quattrocento Sans"/>
                <a:cs typeface="Quattrocento Sans"/>
                <a:sym typeface="Quattrocento Sans"/>
              </a:rPr>
              <a:t>facilitara</a:t>
            </a:r>
            <a:r>
              <a:rPr i="1" lang="es-MX" sz="1300">
                <a:solidFill>
                  <a:schemeClr val="dk1"/>
                </a:solidFill>
                <a:latin typeface="Quattrocento Sans"/>
                <a:ea typeface="Quattrocento Sans"/>
                <a:cs typeface="Quattrocento Sans"/>
                <a:sym typeface="Quattrocento Sans"/>
              </a:rPr>
              <a:t> la gestión del tiempo y la presentación de la información de los animales. Se utilizarán conceptos de desarrollo de software y bases de datos para dar un enfoque orientado al necesidades del cliente. Esta iniciativa </a:t>
            </a:r>
            <a:r>
              <a:rPr i="1" lang="es-MX" sz="1300">
                <a:solidFill>
                  <a:schemeClr val="dk1"/>
                </a:solidFill>
                <a:latin typeface="Quattrocento Sans"/>
                <a:ea typeface="Quattrocento Sans"/>
                <a:cs typeface="Quattrocento Sans"/>
                <a:sym typeface="Quattrocento Sans"/>
              </a:rPr>
              <a:t>involucra</a:t>
            </a:r>
            <a:r>
              <a:rPr i="1" lang="es-MX" sz="1300">
                <a:solidFill>
                  <a:schemeClr val="dk1"/>
                </a:solidFill>
                <a:latin typeface="Quattrocento Sans"/>
                <a:ea typeface="Quattrocento Sans"/>
                <a:cs typeface="Quattrocento Sans"/>
                <a:sym typeface="Quattrocento Sans"/>
              </a:rPr>
              <a:t> positivamente a los alumnos y profesores y modernizará su metodología de trabajo, facilitará la grabación de los registros, aumentará la seguridad en el manejo de los datos y simplificará la preparación de los informes que sean necesarios.</a:t>
            </a:r>
            <a:endParaRPr b="0" i="0" sz="1400" u="none" cap="none" strike="noStrike">
              <a:solidFill>
                <a:srgbClr val="22364F"/>
              </a:solidFill>
              <a:latin typeface="Quattrocento Sans"/>
              <a:ea typeface="Quattrocento Sans"/>
              <a:cs typeface="Quattrocento Sans"/>
              <a:sym typeface="Quattrocento Sans"/>
            </a:endParaRPr>
          </a:p>
        </p:txBody>
      </p:sp>
      <p:sp>
        <p:nvSpPr>
          <p:cNvPr id="99" name="Google Shape;99;p2"/>
          <p:cNvSpPr/>
          <p:nvPr/>
        </p:nvSpPr>
        <p:spPr>
          <a:xfrm>
            <a:off x="9677400" y="5934075"/>
            <a:ext cx="1295400" cy="304800"/>
          </a:xfrm>
          <a:prstGeom prst="rect">
            <a:avLst/>
          </a:prstGeom>
          <a:solidFill>
            <a:srgbClr val="2236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0" name="Google Shape;100;p2"/>
          <p:cNvPicPr preferRelativeResize="0"/>
          <p:nvPr/>
        </p:nvPicPr>
        <p:blipFill rotWithShape="1">
          <a:blip r:embed="rId4">
            <a:alphaModFix/>
          </a:blip>
          <a:srcRect b="0" l="0" r="0" t="0"/>
          <a:stretch/>
        </p:blipFill>
        <p:spPr>
          <a:xfrm>
            <a:off x="9677400" y="3218354"/>
            <a:ext cx="1757876" cy="9222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4"/>
          <p:cNvPicPr preferRelativeResize="0"/>
          <p:nvPr/>
        </p:nvPicPr>
        <p:blipFill rotWithShape="1">
          <a:blip r:embed="rId3">
            <a:alphaModFix/>
          </a:blip>
          <a:srcRect b="14669" l="0" r="0" t="33999"/>
          <a:stretch/>
        </p:blipFill>
        <p:spPr>
          <a:xfrm>
            <a:off x="-4590" y="0"/>
            <a:ext cx="12192000" cy="3556001"/>
          </a:xfrm>
          <a:prstGeom prst="rect">
            <a:avLst/>
          </a:prstGeom>
          <a:noFill/>
          <a:ln>
            <a:noFill/>
          </a:ln>
        </p:spPr>
      </p:pic>
      <p:sp>
        <p:nvSpPr>
          <p:cNvPr id="106" name="Google Shape;106;p4"/>
          <p:cNvSpPr/>
          <p:nvPr/>
        </p:nvSpPr>
        <p:spPr>
          <a:xfrm>
            <a:off x="-89700" y="-99675"/>
            <a:ext cx="12430200" cy="3006000"/>
          </a:xfrm>
          <a:prstGeom prst="roundRect">
            <a:avLst>
              <a:gd fmla="val 0" name="adj"/>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4"/>
          <p:cNvSpPr/>
          <p:nvPr/>
        </p:nvSpPr>
        <p:spPr>
          <a:xfrm>
            <a:off x="-89700" y="2882900"/>
            <a:ext cx="12281700" cy="3975000"/>
          </a:xfrm>
          <a:prstGeom prst="roundRect">
            <a:avLst>
              <a:gd fmla="val 0" name="adj"/>
            </a:avLst>
          </a:prstGeom>
          <a:solidFill>
            <a:srgbClr val="FFFFFF"/>
          </a:solidFill>
          <a:ln>
            <a:noFill/>
          </a:ln>
          <a:effectLst>
            <a:outerShdw blurRad="381000" sx="98000" rotWithShape="0" algn="l" dist="152400" sy="98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4"/>
          <p:cNvSpPr txBox="1"/>
          <p:nvPr/>
        </p:nvSpPr>
        <p:spPr>
          <a:xfrm>
            <a:off x="914400" y="828525"/>
            <a:ext cx="1076960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es-MX" sz="4800" u="none" cap="none" strike="noStrike">
                <a:solidFill>
                  <a:srgbClr val="22364F"/>
                </a:solidFill>
                <a:latin typeface="Quattrocento Sans"/>
                <a:ea typeface="Quattrocento Sans"/>
                <a:cs typeface="Quattrocento Sans"/>
                <a:sym typeface="Quattrocento Sans"/>
              </a:rPr>
              <a:t>Proyecto ATP y competencias del perfil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844425" y="2013541"/>
            <a:ext cx="10627200" cy="4316700"/>
          </a:xfrm>
          <a:prstGeom prst="roundRect">
            <a:avLst>
              <a:gd fmla="val 7823" name="adj"/>
            </a:avLst>
          </a:prstGeom>
          <a:solidFill>
            <a:srgbClr val="FFFFFF"/>
          </a:solidFill>
          <a:ln>
            <a:noFill/>
          </a:ln>
          <a:effectLst>
            <a:outerShdw blurRad="381000" sx="98000" rotWithShape="0" algn="l" dist="152400" sy="98000">
              <a:srgbClr val="000000">
                <a:alpha val="40000"/>
              </a:srgbClr>
            </a:outerShdw>
          </a:effectLst>
        </p:spPr>
        <p:txBody>
          <a:bodyPr anchorCtr="0" anchor="ctr" bIns="45700" lIns="91425" spcFirstLastPara="1" rIns="91425" wrap="square" tIns="45700">
            <a:noAutofit/>
          </a:bodyPr>
          <a:lstStyle/>
          <a:p>
            <a:pPr indent="0" lvl="0" marL="0" rtl="0" algn="just">
              <a:lnSpc>
                <a:spcPct val="107916"/>
              </a:lnSpc>
              <a:spcBef>
                <a:spcPts val="0"/>
              </a:spcBef>
              <a:spcAft>
                <a:spcPts val="0"/>
              </a:spcAft>
              <a:buClr>
                <a:schemeClr val="dk1"/>
              </a:buClr>
              <a:buSzPts val="1100"/>
              <a:buFont typeface="Arial"/>
              <a:buNone/>
            </a:pPr>
            <a:r>
              <a:rPr i="1" lang="es-MX" sz="1500">
                <a:solidFill>
                  <a:schemeClr val="dk1"/>
                </a:solidFill>
                <a:latin typeface="Quattrocento Sans"/>
                <a:ea typeface="Quattrocento Sans"/>
                <a:cs typeface="Quattrocento Sans"/>
                <a:sym typeface="Quattrocento Sans"/>
              </a:rPr>
              <a:t>El proyecto se relaciona con el perfil de egreso de forma que aborda la necesidad de diseñar y implementar una solución informática  eficiente para la gestión de datos agrícolas ganaderos, este proceso implica la selección y aplicación de tecnologías adecuadas en uso de metodologías ágiles de desarrollo y solución de los problemas que enfrenta la escuela, cumpliendo con los principales objetivos del perfil.</a:t>
            </a:r>
            <a:endParaRPr i="1" sz="15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800"/>
              </a:spcAft>
              <a:buClr>
                <a:schemeClr val="dk1"/>
              </a:buClr>
              <a:buSzPts val="1100"/>
              <a:buFont typeface="Arial"/>
              <a:buNone/>
            </a:pPr>
            <a:r>
              <a:rPr i="1" lang="es-MX" sz="1500">
                <a:solidFill>
                  <a:schemeClr val="dk1"/>
                </a:solidFill>
                <a:latin typeface="Quattrocento Sans"/>
                <a:ea typeface="Quattrocento Sans"/>
                <a:cs typeface="Quattrocento Sans"/>
                <a:sym typeface="Quattrocento Sans"/>
              </a:rPr>
              <a:t>Las competencias son esenciales para resolver la problemática, pues el diseño de soluciones informáticas es clave para crear un sistema robusto y eficiente, un realizar un sistema que permita el manejo de datos de los animales, permiten colaborar eficazmente con los profesores encargados del área ganadera de la escuela garantizando que la solución informática cumpla con sus necesidades específicas, poder construir un sistema de acuerdo a un diseño definido y escalable con el tiempo.</a:t>
            </a:r>
            <a:endParaRPr i="1" sz="2000">
              <a:solidFill>
                <a:schemeClr val="dk1"/>
              </a:solidFill>
              <a:latin typeface="Quattrocento Sans"/>
              <a:ea typeface="Quattrocento Sans"/>
              <a:cs typeface="Quattrocento Sans"/>
              <a:sym typeface="Quattrocento Sans"/>
            </a:endParaRPr>
          </a:p>
        </p:txBody>
      </p:sp>
      <p:pic>
        <p:nvPicPr>
          <p:cNvPr descr="Usuarios" id="110" name="Google Shape;110;p4"/>
          <p:cNvPicPr preferRelativeResize="0"/>
          <p:nvPr/>
        </p:nvPicPr>
        <p:blipFill rotWithShape="1">
          <a:blip r:embed="rId4">
            <a:alphaModFix/>
          </a:blip>
          <a:srcRect b="0" l="0" r="0" t="0"/>
          <a:stretch/>
        </p:blipFill>
        <p:spPr>
          <a:xfrm>
            <a:off x="10682986" y="2126804"/>
            <a:ext cx="504000" cy="504000"/>
          </a:xfrm>
          <a:prstGeom prst="rect">
            <a:avLst/>
          </a:prstGeom>
          <a:noFill/>
          <a:ln>
            <a:noFill/>
          </a:ln>
        </p:spPr>
      </p:pic>
      <p:pic>
        <p:nvPicPr>
          <p:cNvPr descr="Contrato" id="111" name="Google Shape;111;p4"/>
          <p:cNvPicPr preferRelativeResize="0"/>
          <p:nvPr/>
        </p:nvPicPr>
        <p:blipFill rotWithShape="1">
          <a:blip r:embed="rId5">
            <a:alphaModFix/>
          </a:blip>
          <a:srcRect b="0" l="0" r="0" t="0"/>
          <a:stretch/>
        </p:blipFill>
        <p:spPr>
          <a:xfrm>
            <a:off x="10130380" y="2126789"/>
            <a:ext cx="504000" cy="50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p:nvPr/>
        </p:nvSpPr>
        <p:spPr>
          <a:xfrm>
            <a:off x="0" y="-1"/>
            <a:ext cx="4229100" cy="6879903"/>
          </a:xfrm>
          <a:prstGeom prst="rect">
            <a:avLst/>
          </a:prstGeom>
          <a:solidFill>
            <a:srgbClr val="2236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6"/>
          <p:cNvSpPr/>
          <p:nvPr/>
        </p:nvSpPr>
        <p:spPr>
          <a:xfrm>
            <a:off x="3738626" y="696125"/>
            <a:ext cx="7894500" cy="5501400"/>
          </a:xfrm>
          <a:prstGeom prst="roundRect">
            <a:avLst>
              <a:gd fmla="val 3429" name="adj"/>
            </a:avLst>
          </a:prstGeom>
          <a:solidFill>
            <a:srgbClr val="FFFFFF"/>
          </a:solidFill>
          <a:ln>
            <a:noFill/>
          </a:ln>
          <a:effectLst>
            <a:outerShdw blurRad="381000" sx="98000" rotWithShape="0" algn="l" dist="152400" sy="98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6"/>
          <p:cNvSpPr txBox="1"/>
          <p:nvPr/>
        </p:nvSpPr>
        <p:spPr>
          <a:xfrm>
            <a:off x="383600" y="3027075"/>
            <a:ext cx="33090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lang="es-MX" sz="3600">
                <a:solidFill>
                  <a:schemeClr val="lt1"/>
                </a:solidFill>
                <a:latin typeface="Quattrocento Sans"/>
                <a:ea typeface="Quattrocento Sans"/>
                <a:cs typeface="Quattrocento Sans"/>
                <a:sym typeface="Quattrocento Sans"/>
              </a:rPr>
              <a:t>APT con intereses </a:t>
            </a:r>
            <a:r>
              <a:rPr lang="es-MX" sz="3600">
                <a:solidFill>
                  <a:schemeClr val="lt1"/>
                </a:solidFill>
                <a:latin typeface="Quattrocento Sans"/>
                <a:ea typeface="Quattrocento Sans"/>
                <a:cs typeface="Quattrocento Sans"/>
                <a:sym typeface="Quattrocento Sans"/>
              </a:rPr>
              <a:t>profesionales</a:t>
            </a:r>
            <a:endParaRPr b="0" i="0" sz="1400" u="none" cap="none" strike="noStrike">
              <a:solidFill>
                <a:srgbClr val="000000"/>
              </a:solidFill>
              <a:latin typeface="Arial"/>
              <a:ea typeface="Arial"/>
              <a:cs typeface="Arial"/>
              <a:sym typeface="Arial"/>
            </a:endParaRPr>
          </a:p>
        </p:txBody>
      </p:sp>
      <p:cxnSp>
        <p:nvCxnSpPr>
          <p:cNvPr id="119" name="Google Shape;119;p6"/>
          <p:cNvCxnSpPr/>
          <p:nvPr/>
        </p:nvCxnSpPr>
        <p:spPr>
          <a:xfrm>
            <a:off x="814855" y="2907329"/>
            <a:ext cx="585320" cy="0"/>
          </a:xfrm>
          <a:prstGeom prst="straightConnector1">
            <a:avLst/>
          </a:prstGeom>
          <a:noFill/>
          <a:ln cap="flat" cmpd="sng" w="38100">
            <a:solidFill>
              <a:schemeClr val="lt1"/>
            </a:solidFill>
            <a:prstDash val="solid"/>
            <a:miter lim="800000"/>
            <a:headEnd len="sm" w="sm" type="none"/>
            <a:tailEnd len="sm" w="sm" type="none"/>
          </a:ln>
        </p:spPr>
      </p:cxnSp>
      <p:pic>
        <p:nvPicPr>
          <p:cNvPr descr="Identificación de empleado" id="120" name="Google Shape;120;p6"/>
          <p:cNvPicPr preferRelativeResize="0"/>
          <p:nvPr/>
        </p:nvPicPr>
        <p:blipFill rotWithShape="1">
          <a:blip r:embed="rId3">
            <a:alphaModFix/>
          </a:blip>
          <a:srcRect b="0" l="0" r="0" t="0"/>
          <a:stretch/>
        </p:blipFill>
        <p:spPr>
          <a:xfrm>
            <a:off x="650324" y="1885185"/>
            <a:ext cx="914400" cy="914400"/>
          </a:xfrm>
          <a:prstGeom prst="rect">
            <a:avLst/>
          </a:prstGeom>
          <a:noFill/>
          <a:ln>
            <a:noFill/>
          </a:ln>
        </p:spPr>
      </p:pic>
      <p:sp>
        <p:nvSpPr>
          <p:cNvPr id="121" name="Google Shape;121;p6"/>
          <p:cNvSpPr txBox="1"/>
          <p:nvPr/>
        </p:nvSpPr>
        <p:spPr>
          <a:xfrm>
            <a:off x="3953125" y="1924050"/>
            <a:ext cx="7465500" cy="33102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0"/>
              </a:spcAft>
              <a:buNone/>
            </a:pPr>
            <a:r>
              <a:rPr i="1" lang="es-MX" sz="1500">
                <a:solidFill>
                  <a:schemeClr val="dk1"/>
                </a:solidFill>
                <a:latin typeface="Quattrocento Sans"/>
                <a:ea typeface="Quattrocento Sans"/>
                <a:cs typeface="Quattrocento Sans"/>
                <a:sym typeface="Quattrocento Sans"/>
              </a:rPr>
              <a:t>Nuestro interés profesional se centra en el desarrollo y gestión de soluciones informáticas integrales, que abarcan desde la administración de bases de datos hasta la implementación de sistemas que optimicen procesos de negocio. En este contexto, el Proyecto APT de crear una página web para el control de animales en una escuela ganadera se alinea perfectamente con mis intereses.</a:t>
            </a:r>
            <a:endParaRPr i="1" sz="1500">
              <a:solidFill>
                <a:schemeClr val="dk1"/>
              </a:solidFill>
              <a:latin typeface="Quattrocento Sans"/>
              <a:ea typeface="Quattrocento Sans"/>
              <a:cs typeface="Quattrocento Sans"/>
              <a:sym typeface="Quattrocento Sans"/>
            </a:endParaRPr>
          </a:p>
          <a:p>
            <a:pPr indent="0" lvl="0" marL="0" rtl="0" algn="just">
              <a:lnSpc>
                <a:spcPct val="107916"/>
              </a:lnSpc>
              <a:spcBef>
                <a:spcPts val="1200"/>
              </a:spcBef>
              <a:spcAft>
                <a:spcPts val="1200"/>
              </a:spcAft>
              <a:buClr>
                <a:schemeClr val="dk1"/>
              </a:buClr>
              <a:buSzPts val="1100"/>
              <a:buFont typeface="Arial"/>
              <a:buNone/>
            </a:pPr>
            <a:r>
              <a:rPr i="1" lang="es-MX" sz="1500">
                <a:solidFill>
                  <a:schemeClr val="dk1"/>
                </a:solidFill>
                <a:latin typeface="Quattrocento Sans"/>
                <a:ea typeface="Quattrocento Sans"/>
                <a:cs typeface="Quattrocento Sans"/>
                <a:sym typeface="Quattrocento Sans"/>
              </a:rPr>
              <a:t>Este proyecto me permitirá aplicar mis conocimientos en administración de ambientes, desarrollo de software, y modelado de datos. Desarrollar esta solución no solo refleja mi capacidad para crear y gestionar sistemas complejos, sino que también contribuirá a mi crecimiento profesional al desafiarme a integrar técnicas avanzadas de desarrollo y seguridad en un entorno real. Además, la experiencia adquirida en este proyecto será valiosa para gestionar futuros proyectos y ofrecer soluciones informáticas efectivas y adaptadas a las necesidades específicas de las organizaciones.</a:t>
            </a:r>
            <a:endParaRPr i="1"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e240fa19d2_0_7"/>
          <p:cNvSpPr/>
          <p:nvPr/>
        </p:nvSpPr>
        <p:spPr>
          <a:xfrm>
            <a:off x="-69775" y="0"/>
            <a:ext cx="12192000" cy="6858000"/>
          </a:xfrm>
          <a:prstGeom prst="rect">
            <a:avLst/>
          </a:prstGeom>
          <a:solidFill>
            <a:srgbClr val="2236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g2e240fa19d2_0_7"/>
          <p:cNvSpPr txBox="1"/>
          <p:nvPr/>
        </p:nvSpPr>
        <p:spPr>
          <a:xfrm>
            <a:off x="955892" y="710225"/>
            <a:ext cx="6031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s-MX" sz="3200">
                <a:solidFill>
                  <a:schemeClr val="lt1"/>
                </a:solidFill>
                <a:latin typeface="Quattrocento Sans"/>
                <a:ea typeface="Quattrocento Sans"/>
                <a:cs typeface="Quattrocento Sans"/>
                <a:sym typeface="Quattrocento Sans"/>
              </a:rPr>
              <a:t>¿El proyecto es factible ?</a:t>
            </a:r>
            <a:endParaRPr b="0" i="0" sz="1400" u="none" cap="none" strike="noStrike">
              <a:solidFill>
                <a:srgbClr val="000000"/>
              </a:solidFill>
              <a:latin typeface="Arial"/>
              <a:ea typeface="Arial"/>
              <a:cs typeface="Arial"/>
              <a:sym typeface="Arial"/>
            </a:endParaRPr>
          </a:p>
        </p:txBody>
      </p:sp>
      <p:cxnSp>
        <p:nvCxnSpPr>
          <p:cNvPr id="128" name="Google Shape;128;g2e240fa19d2_0_7"/>
          <p:cNvCxnSpPr/>
          <p:nvPr/>
        </p:nvCxnSpPr>
        <p:spPr>
          <a:xfrm>
            <a:off x="1065549" y="710229"/>
            <a:ext cx="585300" cy="0"/>
          </a:xfrm>
          <a:prstGeom prst="straightConnector1">
            <a:avLst/>
          </a:prstGeom>
          <a:noFill/>
          <a:ln cap="flat" cmpd="sng" w="38100">
            <a:solidFill>
              <a:schemeClr val="lt1"/>
            </a:solidFill>
            <a:prstDash val="solid"/>
            <a:miter lim="800000"/>
            <a:headEnd len="sm" w="sm" type="none"/>
            <a:tailEnd len="sm" w="sm" type="none"/>
          </a:ln>
        </p:spPr>
      </p:cxnSp>
      <p:cxnSp>
        <p:nvCxnSpPr>
          <p:cNvPr id="129" name="Google Shape;129;g2e240fa19d2_0_7"/>
          <p:cNvCxnSpPr/>
          <p:nvPr/>
        </p:nvCxnSpPr>
        <p:spPr>
          <a:xfrm>
            <a:off x="1278875" y="2073625"/>
            <a:ext cx="8418000" cy="3000"/>
          </a:xfrm>
          <a:prstGeom prst="straightConnector1">
            <a:avLst/>
          </a:prstGeom>
          <a:noFill/>
          <a:ln cap="flat" cmpd="sng" w="38100">
            <a:solidFill>
              <a:schemeClr val="lt1"/>
            </a:solidFill>
            <a:prstDash val="solid"/>
            <a:miter lim="800000"/>
            <a:headEnd len="sm" w="sm" type="none"/>
            <a:tailEnd len="sm" w="sm" type="none"/>
          </a:ln>
        </p:spPr>
      </p:cxnSp>
      <p:sp>
        <p:nvSpPr>
          <p:cNvPr id="130" name="Google Shape;130;g2e240fa19d2_0_7"/>
          <p:cNvSpPr txBox="1"/>
          <p:nvPr/>
        </p:nvSpPr>
        <p:spPr>
          <a:xfrm>
            <a:off x="1188875" y="2486950"/>
            <a:ext cx="8662800" cy="1627800"/>
          </a:xfrm>
          <a:prstGeom prst="rect">
            <a:avLst/>
          </a:prstGeom>
          <a:noFill/>
          <a:ln>
            <a:noFill/>
          </a:ln>
        </p:spPr>
        <p:txBody>
          <a:bodyPr anchorCtr="0" anchor="t" bIns="45700" lIns="91425" spcFirstLastPara="1" rIns="91425" wrap="square" tIns="45700">
            <a:spAutoFit/>
          </a:bodyPr>
          <a:lstStyle/>
          <a:p>
            <a:pPr indent="0" lvl="0" marL="0" rtl="0" algn="l">
              <a:lnSpc>
                <a:spcPct val="107916"/>
              </a:lnSpc>
              <a:spcBef>
                <a:spcPts val="0"/>
              </a:spcBef>
              <a:spcAft>
                <a:spcPts val="0"/>
              </a:spcAft>
              <a:buClr>
                <a:schemeClr val="dk1"/>
              </a:buClr>
              <a:buSzPts val="1100"/>
              <a:buFont typeface="Arial"/>
              <a:buNone/>
            </a:pPr>
            <a:r>
              <a:rPr i="1" lang="es-MX" sz="1500">
                <a:solidFill>
                  <a:schemeClr val="lt1"/>
                </a:solidFill>
                <a:latin typeface="Quattrocento Sans"/>
                <a:ea typeface="Quattrocento Sans"/>
                <a:cs typeface="Quattrocento Sans"/>
                <a:sym typeface="Quattrocento Sans"/>
              </a:rPr>
              <a:t>La duración del proyecto es de 18 meses, más que suficiente para completar el desarrollo de la solución.</a:t>
            </a:r>
            <a:endParaRPr i="1" sz="1500">
              <a:solidFill>
                <a:schemeClr val="lt1"/>
              </a:solidFill>
              <a:latin typeface="Quattrocento Sans"/>
              <a:ea typeface="Quattrocento Sans"/>
              <a:cs typeface="Quattrocento Sans"/>
              <a:sym typeface="Quattrocento Sans"/>
            </a:endParaRPr>
          </a:p>
          <a:p>
            <a:pPr indent="0" lvl="0" marL="0" rtl="0" algn="l">
              <a:lnSpc>
                <a:spcPct val="107916"/>
              </a:lnSpc>
              <a:spcBef>
                <a:spcPts val="800"/>
              </a:spcBef>
              <a:spcAft>
                <a:spcPts val="0"/>
              </a:spcAft>
              <a:buClr>
                <a:schemeClr val="dk1"/>
              </a:buClr>
              <a:buSzPts val="1100"/>
              <a:buFont typeface="Arial"/>
              <a:buNone/>
            </a:pPr>
            <a:r>
              <a:rPr i="1" lang="es-MX" sz="1500">
                <a:solidFill>
                  <a:schemeClr val="lt1"/>
                </a:solidFill>
                <a:latin typeface="Quattrocento Sans"/>
                <a:ea typeface="Quattrocento Sans"/>
                <a:cs typeface="Quattrocento Sans"/>
                <a:sym typeface="Quattrocento Sans"/>
              </a:rPr>
              <a:t>Las horas dedicadas al proyecto son de 5 a 6 horas diarias.</a:t>
            </a:r>
            <a:endParaRPr i="1" sz="1500">
              <a:solidFill>
                <a:schemeClr val="lt1"/>
              </a:solidFill>
              <a:latin typeface="Quattrocento Sans"/>
              <a:ea typeface="Quattrocento Sans"/>
              <a:cs typeface="Quattrocento Sans"/>
              <a:sym typeface="Quattrocento Sans"/>
            </a:endParaRPr>
          </a:p>
          <a:p>
            <a:pPr indent="0" lvl="0" marL="0" rtl="0" algn="l">
              <a:lnSpc>
                <a:spcPct val="107916"/>
              </a:lnSpc>
              <a:spcBef>
                <a:spcPts val="800"/>
              </a:spcBef>
              <a:spcAft>
                <a:spcPts val="0"/>
              </a:spcAft>
              <a:buClr>
                <a:schemeClr val="dk1"/>
              </a:buClr>
              <a:buSzPts val="1100"/>
              <a:buFont typeface="Arial"/>
              <a:buNone/>
            </a:pPr>
            <a:r>
              <a:rPr i="1" lang="es-MX" sz="1500">
                <a:solidFill>
                  <a:schemeClr val="lt1"/>
                </a:solidFill>
                <a:latin typeface="Quattrocento Sans"/>
                <a:ea typeface="Quattrocento Sans"/>
                <a:cs typeface="Quattrocento Sans"/>
                <a:sym typeface="Quattrocento Sans"/>
              </a:rPr>
              <a:t>Los costos necesarios son muy bajos y disponemos de todo lo necesario para el desarrollo.</a:t>
            </a:r>
            <a:endParaRPr i="1" sz="1500">
              <a:solidFill>
                <a:schemeClr val="lt1"/>
              </a:solidFill>
              <a:latin typeface="Quattrocento Sans"/>
              <a:ea typeface="Quattrocento Sans"/>
              <a:cs typeface="Quattrocento Sans"/>
              <a:sym typeface="Quattrocento Sans"/>
            </a:endParaRPr>
          </a:p>
          <a:p>
            <a:pPr indent="0" lvl="0" marL="0" rtl="0" algn="l">
              <a:lnSpc>
                <a:spcPct val="107916"/>
              </a:lnSpc>
              <a:spcBef>
                <a:spcPts val="800"/>
              </a:spcBef>
              <a:spcAft>
                <a:spcPts val="800"/>
              </a:spcAft>
              <a:buClr>
                <a:schemeClr val="dk1"/>
              </a:buClr>
              <a:buSzPts val="1100"/>
              <a:buFont typeface="Arial"/>
              <a:buNone/>
            </a:pPr>
            <a:r>
              <a:rPr i="1" lang="es-MX" sz="1500">
                <a:solidFill>
                  <a:schemeClr val="lt1"/>
                </a:solidFill>
                <a:latin typeface="Quattrocento Sans"/>
                <a:ea typeface="Quattrocento Sans"/>
                <a:cs typeface="Quattrocento Sans"/>
                <a:sym typeface="Quattrocento Sans"/>
              </a:rPr>
              <a:t>el equipo de desarrollo domina las competencias necesarias para llevar a cabo el proyecto.</a:t>
            </a:r>
            <a:endParaRPr i="1" sz="2200">
              <a:solidFill>
                <a:schemeClr val="lt1"/>
              </a:solidFill>
              <a:latin typeface="Quattrocento Sans"/>
              <a:ea typeface="Quattrocento Sans"/>
              <a:cs typeface="Quattrocento Sans"/>
              <a:sym typeface="Quattrocento Sans"/>
            </a:endParaRPr>
          </a:p>
        </p:txBody>
      </p:sp>
      <p:sp>
        <p:nvSpPr>
          <p:cNvPr id="131" name="Google Shape;131;g2e240fa19d2_0_7"/>
          <p:cNvSpPr txBox="1"/>
          <p:nvPr/>
        </p:nvSpPr>
        <p:spPr>
          <a:xfrm>
            <a:off x="1278875" y="1661125"/>
            <a:ext cx="8170800" cy="415500"/>
          </a:xfrm>
          <a:prstGeom prst="rect">
            <a:avLst/>
          </a:prstGeom>
          <a:noFill/>
          <a:ln>
            <a:noFill/>
          </a:ln>
        </p:spPr>
        <p:txBody>
          <a:bodyPr anchorCtr="0" anchor="t" bIns="91425" lIns="91425" spcFirstLastPara="1" rIns="91425" wrap="square" tIns="91425">
            <a:spAutoFit/>
          </a:bodyPr>
          <a:lstStyle/>
          <a:p>
            <a:pPr indent="0" lvl="0" marL="0" rtl="0" algn="l">
              <a:lnSpc>
                <a:spcPct val="107916"/>
              </a:lnSpc>
              <a:spcBef>
                <a:spcPts val="0"/>
              </a:spcBef>
              <a:spcAft>
                <a:spcPts val="800"/>
              </a:spcAft>
              <a:buNone/>
            </a:pPr>
            <a:r>
              <a:rPr i="1" lang="es-MX" sz="1500">
                <a:solidFill>
                  <a:schemeClr val="lt1"/>
                </a:solidFill>
                <a:latin typeface="Quattrocento Sans"/>
                <a:ea typeface="Quattrocento Sans"/>
                <a:cs typeface="Quattrocento Sans"/>
                <a:sym typeface="Quattrocento Sans"/>
              </a:rPr>
              <a:t>El proyecto APT es factible debido a que: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7"/>
          <p:cNvSpPr/>
          <p:nvPr/>
        </p:nvSpPr>
        <p:spPr>
          <a:xfrm>
            <a:off x="0" y="10900"/>
            <a:ext cx="12320400" cy="6847200"/>
          </a:xfrm>
          <a:prstGeom prst="rect">
            <a:avLst/>
          </a:prstGeom>
          <a:blipFill rotWithShape="1">
            <a:blip r:embed="rId3">
              <a:alphaModFix/>
            </a:blip>
            <a:tile algn="ctr" flip="none" tx="0" sx="80002" ty="0" sy="80002"/>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7"/>
          <p:cNvSpPr/>
          <p:nvPr/>
        </p:nvSpPr>
        <p:spPr>
          <a:xfrm>
            <a:off x="548675" y="98325"/>
            <a:ext cx="10627200" cy="2053500"/>
          </a:xfrm>
          <a:prstGeom prst="roundRect">
            <a:avLst>
              <a:gd fmla="val 0" name="adj"/>
            </a:avLst>
          </a:prstGeom>
          <a:solidFill>
            <a:srgbClr val="FFFFFF"/>
          </a:solidFill>
          <a:ln>
            <a:noFill/>
          </a:ln>
          <a:effectLst>
            <a:outerShdw blurRad="381000" sx="98000" rotWithShape="0" algn="l" dist="152400" sy="98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7"/>
          <p:cNvSpPr/>
          <p:nvPr/>
        </p:nvSpPr>
        <p:spPr>
          <a:xfrm>
            <a:off x="548675" y="98325"/>
            <a:ext cx="211200" cy="2053500"/>
          </a:xfrm>
          <a:prstGeom prst="rect">
            <a:avLst/>
          </a:prstGeom>
          <a:solidFill>
            <a:srgbClr val="2236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7"/>
          <p:cNvSpPr txBox="1"/>
          <p:nvPr/>
        </p:nvSpPr>
        <p:spPr>
          <a:xfrm>
            <a:off x="2821135" y="709537"/>
            <a:ext cx="6031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lang="es-MX" sz="4800">
                <a:solidFill>
                  <a:srgbClr val="22364F"/>
                </a:solidFill>
                <a:latin typeface="Quattrocento Sans"/>
                <a:ea typeface="Quattrocento Sans"/>
                <a:cs typeface="Quattrocento Sans"/>
                <a:sym typeface="Quattrocento Sans"/>
              </a:rPr>
              <a:t>Objetivos</a:t>
            </a:r>
            <a:endParaRPr b="0" i="0" sz="1400" u="none" cap="none" strike="noStrike">
              <a:solidFill>
                <a:srgbClr val="000000"/>
              </a:solidFill>
              <a:latin typeface="Arial"/>
              <a:ea typeface="Arial"/>
              <a:cs typeface="Arial"/>
              <a:sym typeface="Arial"/>
            </a:endParaRPr>
          </a:p>
        </p:txBody>
      </p:sp>
      <p:pic>
        <p:nvPicPr>
          <p:cNvPr descr="Cronómetro" id="140" name="Google Shape;140;p7"/>
          <p:cNvPicPr preferRelativeResize="0"/>
          <p:nvPr/>
        </p:nvPicPr>
        <p:blipFill rotWithShape="1">
          <a:blip r:embed="rId4">
            <a:alphaModFix/>
          </a:blip>
          <a:srcRect b="0" l="0" r="0" t="0"/>
          <a:stretch/>
        </p:blipFill>
        <p:spPr>
          <a:xfrm>
            <a:off x="980567" y="315035"/>
            <a:ext cx="1620000" cy="1620000"/>
          </a:xfrm>
          <a:prstGeom prst="rect">
            <a:avLst/>
          </a:prstGeom>
          <a:noFill/>
          <a:ln>
            <a:noFill/>
          </a:ln>
        </p:spPr>
      </p:pic>
      <p:sp>
        <p:nvSpPr>
          <p:cNvPr id="141" name="Google Shape;141;p7"/>
          <p:cNvSpPr txBox="1"/>
          <p:nvPr/>
        </p:nvSpPr>
        <p:spPr>
          <a:xfrm>
            <a:off x="548672" y="2745139"/>
            <a:ext cx="2596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s-MX" sz="1800">
                <a:solidFill>
                  <a:srgbClr val="22364F"/>
                </a:solidFill>
                <a:latin typeface="Quattrocento Sans"/>
                <a:ea typeface="Quattrocento Sans"/>
                <a:cs typeface="Quattrocento Sans"/>
                <a:sym typeface="Quattrocento Sans"/>
              </a:rPr>
              <a:t>Objetivo general</a:t>
            </a:r>
            <a:endParaRPr b="0" i="0" sz="1400" u="none" cap="none" strike="noStrike">
              <a:solidFill>
                <a:srgbClr val="000000"/>
              </a:solidFill>
              <a:latin typeface="Arial"/>
              <a:ea typeface="Arial"/>
              <a:cs typeface="Arial"/>
              <a:sym typeface="Arial"/>
            </a:endParaRPr>
          </a:p>
        </p:txBody>
      </p:sp>
      <p:sp>
        <p:nvSpPr>
          <p:cNvPr id="142" name="Google Shape;142;p7"/>
          <p:cNvSpPr txBox="1"/>
          <p:nvPr/>
        </p:nvSpPr>
        <p:spPr>
          <a:xfrm>
            <a:off x="548675" y="3293400"/>
            <a:ext cx="4076400" cy="940200"/>
          </a:xfrm>
          <a:prstGeom prst="rect">
            <a:avLst/>
          </a:prstGeom>
          <a:noFill/>
          <a:ln>
            <a:noFill/>
          </a:ln>
        </p:spPr>
        <p:txBody>
          <a:bodyPr anchorCtr="0" anchor="t" bIns="45700" lIns="91425" spcFirstLastPara="1" rIns="91425" wrap="square" tIns="45700">
            <a:spAutoFit/>
          </a:bodyPr>
          <a:lstStyle/>
          <a:p>
            <a:pPr indent="0" lvl="0" marL="0" rtl="0" algn="just">
              <a:lnSpc>
                <a:spcPct val="107916"/>
              </a:lnSpc>
              <a:spcBef>
                <a:spcPts val="0"/>
              </a:spcBef>
              <a:spcAft>
                <a:spcPts val="800"/>
              </a:spcAft>
              <a:buClr>
                <a:schemeClr val="dk1"/>
              </a:buClr>
              <a:buSzPts val="1100"/>
              <a:buFont typeface="Arial"/>
              <a:buNone/>
            </a:pPr>
            <a:r>
              <a:rPr i="1" lang="es-MX" sz="1300">
                <a:solidFill>
                  <a:schemeClr val="dk1"/>
                </a:solidFill>
                <a:latin typeface="Quattrocento Sans"/>
                <a:ea typeface="Quattrocento Sans"/>
                <a:cs typeface="Quattrocento Sans"/>
                <a:sym typeface="Quattrocento Sans"/>
              </a:rPr>
              <a:t>Sistema web de gestión de ganado que permita registrar datos de los animales y su producción a la vez que permite la generación de reportes y análisis de datos. </a:t>
            </a:r>
            <a:endParaRPr i="1" sz="1900" u="none" cap="none" strike="noStrike">
              <a:solidFill>
                <a:srgbClr val="22364F"/>
              </a:solidFill>
              <a:latin typeface="Quattrocento Sans"/>
              <a:ea typeface="Quattrocento Sans"/>
              <a:cs typeface="Quattrocento Sans"/>
              <a:sym typeface="Quattrocento Sans"/>
            </a:endParaRPr>
          </a:p>
        </p:txBody>
      </p:sp>
      <p:sp>
        <p:nvSpPr>
          <p:cNvPr id="143" name="Google Shape;143;p7"/>
          <p:cNvSpPr txBox="1"/>
          <p:nvPr/>
        </p:nvSpPr>
        <p:spPr>
          <a:xfrm>
            <a:off x="6973923" y="2745139"/>
            <a:ext cx="2596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s-MX" sz="1800">
                <a:solidFill>
                  <a:srgbClr val="22364F"/>
                </a:solidFill>
                <a:latin typeface="Quattrocento Sans"/>
                <a:ea typeface="Quattrocento Sans"/>
                <a:cs typeface="Quattrocento Sans"/>
                <a:sym typeface="Quattrocento Sans"/>
              </a:rPr>
              <a:t>Objetivos </a:t>
            </a:r>
            <a:r>
              <a:rPr lang="es-MX" sz="1800">
                <a:solidFill>
                  <a:srgbClr val="22364F"/>
                </a:solidFill>
                <a:latin typeface="Quattrocento Sans"/>
                <a:ea typeface="Quattrocento Sans"/>
                <a:cs typeface="Quattrocento Sans"/>
                <a:sym typeface="Quattrocento Sans"/>
              </a:rPr>
              <a:t>específicos</a:t>
            </a:r>
            <a:endParaRPr b="0" i="0" sz="1400" u="none" cap="none" strike="noStrike">
              <a:solidFill>
                <a:srgbClr val="000000"/>
              </a:solidFill>
              <a:latin typeface="Arial"/>
              <a:ea typeface="Arial"/>
              <a:cs typeface="Arial"/>
              <a:sym typeface="Arial"/>
            </a:endParaRPr>
          </a:p>
        </p:txBody>
      </p:sp>
      <p:sp>
        <p:nvSpPr>
          <p:cNvPr id="144" name="Google Shape;144;p7"/>
          <p:cNvSpPr txBox="1"/>
          <p:nvPr/>
        </p:nvSpPr>
        <p:spPr>
          <a:xfrm>
            <a:off x="6885825" y="3243275"/>
            <a:ext cx="3672300" cy="3400200"/>
          </a:xfrm>
          <a:prstGeom prst="rect">
            <a:avLst/>
          </a:prstGeom>
          <a:noFill/>
          <a:ln>
            <a:noFill/>
          </a:ln>
        </p:spPr>
        <p:txBody>
          <a:bodyPr anchorCtr="0" anchor="t" bIns="45700" lIns="91425" spcFirstLastPara="1" rIns="91425" wrap="square" tIns="45700">
            <a:spAutoFit/>
          </a:bodyPr>
          <a:lstStyle/>
          <a:p>
            <a:pPr indent="0" lvl="0" marL="0" rtl="0" algn="just">
              <a:lnSpc>
                <a:spcPct val="107916"/>
              </a:lnSpc>
              <a:spcBef>
                <a:spcPts val="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Modelo de base de datos</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Autentificación de usuarios</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Integración de composer y APIs</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Modulo de gestion bovina</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Módulo de gestión ovina</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Modulo de gestion porcina</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Módulo de lotes</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Modulo de animales de trabajo</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Generación de reportes</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D</a:t>
            </a:r>
            <a:r>
              <a:rPr i="1" lang="es-MX" sz="1100">
                <a:solidFill>
                  <a:schemeClr val="dk1"/>
                </a:solidFill>
                <a:latin typeface="Quattrocento Sans"/>
                <a:ea typeface="Quattrocento Sans"/>
                <a:cs typeface="Quattrocento Sans"/>
                <a:sym typeface="Quattrocento Sans"/>
              </a:rPr>
              <a:t>iferenciación de usuarios</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Modulo de gestion de produccion</a:t>
            </a:r>
            <a:endParaRPr i="1" sz="1100">
              <a:solidFill>
                <a:schemeClr val="dk1"/>
              </a:solidFill>
              <a:latin typeface="Quattrocento Sans"/>
              <a:ea typeface="Quattrocento Sans"/>
              <a:cs typeface="Quattrocento Sans"/>
              <a:sym typeface="Quattrocento Sans"/>
            </a:endParaRPr>
          </a:p>
          <a:p>
            <a:pPr indent="0" lvl="0" marL="0" rtl="0" algn="just">
              <a:lnSpc>
                <a:spcPct val="107916"/>
              </a:lnSpc>
              <a:spcBef>
                <a:spcPts val="800"/>
              </a:spcBef>
              <a:spcAft>
                <a:spcPts val="800"/>
              </a:spcAft>
              <a:buClr>
                <a:schemeClr val="dk1"/>
              </a:buClr>
              <a:buSzPts val="1100"/>
              <a:buFont typeface="Arial"/>
              <a:buNone/>
            </a:pPr>
            <a:r>
              <a:rPr i="1" lang="es-MX" sz="1100">
                <a:solidFill>
                  <a:schemeClr val="dk1"/>
                </a:solidFill>
                <a:latin typeface="Quattrocento Sans"/>
                <a:ea typeface="Quattrocento Sans"/>
                <a:cs typeface="Quattrocento Sans"/>
                <a:sym typeface="Quattrocento Sans"/>
              </a:rPr>
              <a:t>Visualización de datos</a:t>
            </a:r>
            <a:endParaRPr i="1" sz="11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0"/>
          <p:cNvSpPr/>
          <p:nvPr/>
        </p:nvSpPr>
        <p:spPr>
          <a:xfrm>
            <a:off x="0" y="10900"/>
            <a:ext cx="12411900" cy="6847200"/>
          </a:xfrm>
          <a:prstGeom prst="rect">
            <a:avLst/>
          </a:prstGeom>
          <a:blipFill rotWithShape="1">
            <a:blip r:embed="rId3">
              <a:alphaModFix/>
            </a:blip>
            <a:tile algn="ctr" flip="none" tx="0" sx="80000" ty="0" sy="8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10"/>
          <p:cNvSpPr/>
          <p:nvPr/>
        </p:nvSpPr>
        <p:spPr>
          <a:xfrm>
            <a:off x="807850" y="975525"/>
            <a:ext cx="10627100" cy="2053423"/>
          </a:xfrm>
          <a:prstGeom prst="roundRect">
            <a:avLst>
              <a:gd fmla="val 0" name="adj"/>
            </a:avLst>
          </a:prstGeom>
          <a:solidFill>
            <a:srgbClr val="FFFFFF"/>
          </a:solidFill>
          <a:ln>
            <a:noFill/>
          </a:ln>
          <a:effectLst>
            <a:outerShdw blurRad="381000" sx="98000" rotWithShape="0" algn="l" dist="152400" sy="98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1" name="Google Shape;151;p10"/>
          <p:cNvSpPr/>
          <p:nvPr/>
        </p:nvSpPr>
        <p:spPr>
          <a:xfrm>
            <a:off x="807850" y="975525"/>
            <a:ext cx="211325" cy="2053422"/>
          </a:xfrm>
          <a:prstGeom prst="rect">
            <a:avLst/>
          </a:prstGeom>
          <a:solidFill>
            <a:srgbClr val="2236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2" name="Google Shape;152;p10"/>
          <p:cNvSpPr txBox="1"/>
          <p:nvPr/>
        </p:nvSpPr>
        <p:spPr>
          <a:xfrm>
            <a:off x="3095622" y="1586750"/>
            <a:ext cx="77679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lang="es-MX" sz="4800">
                <a:solidFill>
                  <a:srgbClr val="22364F"/>
                </a:solidFill>
                <a:latin typeface="Quattrocento Sans"/>
                <a:ea typeface="Quattrocento Sans"/>
                <a:cs typeface="Quattrocento Sans"/>
                <a:sym typeface="Quattrocento Sans"/>
              </a:rPr>
              <a:t>Metodología</a:t>
            </a:r>
            <a:r>
              <a:rPr lang="es-MX" sz="4800">
                <a:solidFill>
                  <a:srgbClr val="22364F"/>
                </a:solidFill>
                <a:latin typeface="Quattrocento Sans"/>
                <a:ea typeface="Quattrocento Sans"/>
                <a:cs typeface="Quattrocento Sans"/>
                <a:sym typeface="Quattrocento Sans"/>
              </a:rPr>
              <a:t> de trabajo</a:t>
            </a:r>
            <a:endParaRPr b="0" i="0" sz="1400" u="none" cap="none" strike="noStrike">
              <a:solidFill>
                <a:srgbClr val="000000"/>
              </a:solidFill>
              <a:latin typeface="Arial"/>
              <a:ea typeface="Arial"/>
              <a:cs typeface="Arial"/>
              <a:sym typeface="Arial"/>
            </a:endParaRPr>
          </a:p>
        </p:txBody>
      </p:sp>
      <p:pic>
        <p:nvPicPr>
          <p:cNvPr descr="Contrato" id="153" name="Google Shape;153;p10"/>
          <p:cNvPicPr preferRelativeResize="0"/>
          <p:nvPr/>
        </p:nvPicPr>
        <p:blipFill rotWithShape="1">
          <a:blip r:embed="rId4">
            <a:alphaModFix/>
          </a:blip>
          <a:srcRect b="0" l="0" r="0" t="0"/>
          <a:stretch/>
        </p:blipFill>
        <p:spPr>
          <a:xfrm>
            <a:off x="1380915" y="1192243"/>
            <a:ext cx="1620000" cy="1620000"/>
          </a:xfrm>
          <a:prstGeom prst="rect">
            <a:avLst/>
          </a:prstGeom>
          <a:noFill/>
          <a:ln>
            <a:noFill/>
          </a:ln>
        </p:spPr>
      </p:pic>
      <p:sp>
        <p:nvSpPr>
          <p:cNvPr id="154" name="Google Shape;154;p10"/>
          <p:cNvSpPr txBox="1"/>
          <p:nvPr/>
        </p:nvSpPr>
        <p:spPr>
          <a:xfrm>
            <a:off x="936885" y="5872139"/>
            <a:ext cx="2596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s-MX" sz="1800">
                <a:solidFill>
                  <a:srgbClr val="22364F"/>
                </a:solidFill>
                <a:latin typeface="Quattrocento Sans"/>
                <a:ea typeface="Quattrocento Sans"/>
                <a:cs typeface="Quattrocento Sans"/>
                <a:sym typeface="Quattrocento Sans"/>
              </a:rPr>
              <a:t>Product Owner</a:t>
            </a:r>
            <a:endParaRPr b="0" i="0" sz="1400" u="none" cap="none" strike="noStrike">
              <a:solidFill>
                <a:srgbClr val="000000"/>
              </a:solidFill>
              <a:latin typeface="Arial"/>
              <a:ea typeface="Arial"/>
              <a:cs typeface="Arial"/>
              <a:sym typeface="Arial"/>
            </a:endParaRPr>
          </a:p>
        </p:txBody>
      </p:sp>
      <p:sp>
        <p:nvSpPr>
          <p:cNvPr id="155" name="Google Shape;155;p10"/>
          <p:cNvSpPr txBox="1"/>
          <p:nvPr/>
        </p:nvSpPr>
        <p:spPr>
          <a:xfrm>
            <a:off x="942994" y="6222213"/>
            <a:ext cx="25965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i="1" lang="es-MX" sz="1200">
                <a:solidFill>
                  <a:srgbClr val="22364F"/>
                </a:solidFill>
                <a:latin typeface="Quattrocento Sans"/>
                <a:ea typeface="Quattrocento Sans"/>
                <a:cs typeface="Quattrocento Sans"/>
                <a:sym typeface="Quattrocento Sans"/>
              </a:rPr>
              <a:t>Guillermo Maldonado</a:t>
            </a:r>
            <a:endParaRPr b="0" i="1" sz="1600" u="none" cap="none" strike="noStrike">
              <a:solidFill>
                <a:srgbClr val="22364F"/>
              </a:solidFill>
              <a:latin typeface="Quattrocento Sans"/>
              <a:ea typeface="Quattrocento Sans"/>
              <a:cs typeface="Quattrocento Sans"/>
              <a:sym typeface="Quattrocento Sans"/>
            </a:endParaRPr>
          </a:p>
        </p:txBody>
      </p:sp>
      <p:sp>
        <p:nvSpPr>
          <p:cNvPr id="156" name="Google Shape;156;p10"/>
          <p:cNvSpPr txBox="1"/>
          <p:nvPr/>
        </p:nvSpPr>
        <p:spPr>
          <a:xfrm>
            <a:off x="4684672" y="5872152"/>
            <a:ext cx="2596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s-MX" sz="1800">
                <a:solidFill>
                  <a:srgbClr val="22364F"/>
                </a:solidFill>
                <a:latin typeface="Quattrocento Sans"/>
                <a:ea typeface="Quattrocento Sans"/>
                <a:cs typeface="Quattrocento Sans"/>
                <a:sym typeface="Quattrocento Sans"/>
              </a:rPr>
              <a:t>Scrum Master</a:t>
            </a:r>
            <a:endParaRPr b="0" i="0" sz="1400" u="none" cap="none" strike="noStrike">
              <a:solidFill>
                <a:srgbClr val="000000"/>
              </a:solidFill>
              <a:latin typeface="Arial"/>
              <a:ea typeface="Arial"/>
              <a:cs typeface="Arial"/>
              <a:sym typeface="Arial"/>
            </a:endParaRPr>
          </a:p>
        </p:txBody>
      </p:sp>
      <p:sp>
        <p:nvSpPr>
          <p:cNvPr id="157" name="Google Shape;157;p10"/>
          <p:cNvSpPr txBox="1"/>
          <p:nvPr/>
        </p:nvSpPr>
        <p:spPr>
          <a:xfrm>
            <a:off x="4690782" y="6222226"/>
            <a:ext cx="25965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i="1" lang="es-MX" sz="1200">
                <a:solidFill>
                  <a:srgbClr val="22364F"/>
                </a:solidFill>
                <a:latin typeface="Quattrocento Sans"/>
                <a:ea typeface="Quattrocento Sans"/>
                <a:cs typeface="Quattrocento Sans"/>
                <a:sym typeface="Quattrocento Sans"/>
              </a:rPr>
              <a:t>Carlos Berrios</a:t>
            </a:r>
            <a:endParaRPr b="0" i="1" sz="1600" u="none" cap="none" strike="noStrike">
              <a:solidFill>
                <a:srgbClr val="22364F"/>
              </a:solidFill>
              <a:latin typeface="Quattrocento Sans"/>
              <a:ea typeface="Quattrocento Sans"/>
              <a:cs typeface="Quattrocento Sans"/>
              <a:sym typeface="Quattrocento Sans"/>
            </a:endParaRPr>
          </a:p>
        </p:txBody>
      </p:sp>
      <p:sp>
        <p:nvSpPr>
          <p:cNvPr id="158" name="Google Shape;158;p10"/>
          <p:cNvSpPr txBox="1"/>
          <p:nvPr/>
        </p:nvSpPr>
        <p:spPr>
          <a:xfrm>
            <a:off x="8350160" y="5872139"/>
            <a:ext cx="2596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s-MX" sz="1800">
                <a:solidFill>
                  <a:srgbClr val="22364F"/>
                </a:solidFill>
                <a:latin typeface="Quattrocento Sans"/>
                <a:ea typeface="Quattrocento Sans"/>
                <a:cs typeface="Quattrocento Sans"/>
                <a:sym typeface="Quattrocento Sans"/>
              </a:rPr>
              <a:t>Equipo de trabajo</a:t>
            </a:r>
            <a:endParaRPr b="0" i="0" sz="1400" u="none" cap="none" strike="noStrike">
              <a:solidFill>
                <a:srgbClr val="000000"/>
              </a:solidFill>
              <a:latin typeface="Arial"/>
              <a:ea typeface="Arial"/>
              <a:cs typeface="Arial"/>
              <a:sym typeface="Arial"/>
            </a:endParaRPr>
          </a:p>
        </p:txBody>
      </p:sp>
      <p:sp>
        <p:nvSpPr>
          <p:cNvPr id="159" name="Google Shape;159;p10"/>
          <p:cNvSpPr txBox="1"/>
          <p:nvPr/>
        </p:nvSpPr>
        <p:spPr>
          <a:xfrm>
            <a:off x="8356269" y="6222213"/>
            <a:ext cx="25965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i="1" lang="es-MX" sz="1200">
                <a:solidFill>
                  <a:srgbClr val="22364F"/>
                </a:solidFill>
                <a:latin typeface="Quattrocento Sans"/>
                <a:ea typeface="Quattrocento Sans"/>
                <a:cs typeface="Quattrocento Sans"/>
                <a:sym typeface="Quattrocento Sans"/>
              </a:rPr>
              <a:t>Brandon Caroca</a:t>
            </a:r>
            <a:endParaRPr b="0" i="1" sz="1600" u="none" cap="none" strike="noStrike">
              <a:solidFill>
                <a:srgbClr val="22364F"/>
              </a:solidFill>
              <a:latin typeface="Quattrocento Sans"/>
              <a:ea typeface="Quattrocento Sans"/>
              <a:cs typeface="Quattrocento Sans"/>
              <a:sym typeface="Quattrocento Sans"/>
            </a:endParaRPr>
          </a:p>
        </p:txBody>
      </p:sp>
      <p:sp>
        <p:nvSpPr>
          <p:cNvPr id="160" name="Google Shape;160;p10"/>
          <p:cNvSpPr txBox="1"/>
          <p:nvPr/>
        </p:nvSpPr>
        <p:spPr>
          <a:xfrm>
            <a:off x="1019175" y="3575400"/>
            <a:ext cx="10063800" cy="14175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0"/>
              </a:spcAft>
              <a:buClr>
                <a:schemeClr val="dk1"/>
              </a:buClr>
              <a:buSzPts val="1100"/>
              <a:buFont typeface="Arial"/>
              <a:buNone/>
            </a:pPr>
            <a:r>
              <a:rPr i="1" lang="es-MX" sz="1800">
                <a:solidFill>
                  <a:schemeClr val="dk1"/>
                </a:solidFill>
                <a:latin typeface="Quattrocento Sans"/>
                <a:ea typeface="Quattrocento Sans"/>
                <a:cs typeface="Quattrocento Sans"/>
                <a:sym typeface="Quattrocento Sans"/>
              </a:rPr>
              <a:t>El proyecto será desarrollado con la metodología scrum, esto para beneficiarnos de la agilidad y flexibilidad de esta metodología junto con el feedback regular, lo cual  nos facilitara la creación de un software personalizado para el cliente, el cual se adapte a su método de trabajo y no al revés.</a:t>
            </a:r>
            <a:endParaRPr i="1" sz="1800">
              <a:latin typeface="Quattrocento Sans"/>
              <a:ea typeface="Quattrocento Sans"/>
              <a:cs typeface="Quattrocento Sans"/>
              <a:sym typeface="Quattrocento Sans"/>
            </a:endParaRPr>
          </a:p>
          <a:p>
            <a:pPr indent="0" lvl="0" marL="0" marR="0" rtl="0" algn="l">
              <a:lnSpc>
                <a:spcPct val="100000"/>
              </a:lnSpc>
              <a:spcBef>
                <a:spcPts val="1200"/>
              </a:spcBef>
              <a:spcAft>
                <a:spcPts val="0"/>
              </a:spcAft>
              <a:buClr>
                <a:schemeClr val="dk1"/>
              </a:buClr>
              <a:buSzPts val="1100"/>
              <a:buFont typeface="Arial"/>
              <a:buNone/>
            </a:pPr>
            <a:r>
              <a:t/>
            </a:r>
            <a:endParaRPr b="0" i="0" sz="1400" u="none" cap="none" strike="noStrike">
              <a:solidFill>
                <a:srgbClr val="22364F"/>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pic>
        <p:nvPicPr>
          <p:cNvPr id="165" name="Google Shape;165;g2a36e38bc49_0_0"/>
          <p:cNvPicPr preferRelativeResize="0"/>
          <p:nvPr/>
        </p:nvPicPr>
        <p:blipFill rotWithShape="1">
          <a:blip r:embed="rId4">
            <a:alphaModFix/>
          </a:blip>
          <a:srcRect b="14670" l="0" r="0" t="33997"/>
          <a:stretch/>
        </p:blipFill>
        <p:spPr>
          <a:xfrm>
            <a:off x="-4590" y="0"/>
            <a:ext cx="12192000" cy="3556001"/>
          </a:xfrm>
          <a:prstGeom prst="rect">
            <a:avLst/>
          </a:prstGeom>
          <a:noFill/>
          <a:ln>
            <a:noFill/>
          </a:ln>
        </p:spPr>
      </p:pic>
      <p:sp>
        <p:nvSpPr>
          <p:cNvPr id="166" name="Google Shape;166;g2a36e38bc49_0_0"/>
          <p:cNvSpPr/>
          <p:nvPr/>
        </p:nvSpPr>
        <p:spPr>
          <a:xfrm>
            <a:off x="-65200" y="0"/>
            <a:ext cx="12430200" cy="3006000"/>
          </a:xfrm>
          <a:prstGeom prst="roundRect">
            <a:avLst>
              <a:gd fmla="val 0" name="adj"/>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g2a36e38bc49_0_0"/>
          <p:cNvSpPr/>
          <p:nvPr/>
        </p:nvSpPr>
        <p:spPr>
          <a:xfrm>
            <a:off x="0" y="2087485"/>
            <a:ext cx="12192000" cy="4763100"/>
          </a:xfrm>
          <a:prstGeom prst="rect">
            <a:avLst/>
          </a:prstGeom>
          <a:solidFill>
            <a:srgbClr val="22364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g2a36e38bc49_0_0"/>
          <p:cNvSpPr txBox="1"/>
          <p:nvPr/>
        </p:nvSpPr>
        <p:spPr>
          <a:xfrm>
            <a:off x="969225" y="137025"/>
            <a:ext cx="107697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lang="es-MX" sz="4800">
                <a:solidFill>
                  <a:srgbClr val="22364F"/>
                </a:solidFill>
                <a:latin typeface="Quattrocento Sans"/>
                <a:ea typeface="Quattrocento Sans"/>
                <a:cs typeface="Quattrocento Sans"/>
                <a:sym typeface="Quattrocento Sans"/>
              </a:rPr>
              <a:t>Plan de trabajo ATP</a:t>
            </a:r>
            <a:endParaRPr b="0" i="0" sz="1400" u="none" cap="none" strike="noStrike">
              <a:solidFill>
                <a:srgbClr val="000000"/>
              </a:solidFill>
              <a:latin typeface="Arial"/>
              <a:ea typeface="Arial"/>
              <a:cs typeface="Arial"/>
              <a:sym typeface="Arial"/>
            </a:endParaRPr>
          </a:p>
        </p:txBody>
      </p:sp>
      <p:pic>
        <p:nvPicPr>
          <p:cNvPr id="169" name="Google Shape;169;g2a36e38bc49_0_0"/>
          <p:cNvPicPr preferRelativeResize="0"/>
          <p:nvPr/>
        </p:nvPicPr>
        <p:blipFill>
          <a:blip r:embed="rId5">
            <a:alphaModFix/>
          </a:blip>
          <a:stretch>
            <a:fillRect/>
          </a:stretch>
        </p:blipFill>
        <p:spPr>
          <a:xfrm>
            <a:off x="-4600" y="1497454"/>
            <a:ext cx="12192000" cy="52386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pic>
        <p:nvPicPr>
          <p:cNvPr id="174" name="Google Shape;174;g3002868db02_0_5"/>
          <p:cNvPicPr preferRelativeResize="0"/>
          <p:nvPr/>
        </p:nvPicPr>
        <p:blipFill rotWithShape="1">
          <a:blip r:embed="rId4">
            <a:alphaModFix/>
          </a:blip>
          <a:srcRect b="14670" l="0" r="0" t="33997"/>
          <a:stretch/>
        </p:blipFill>
        <p:spPr>
          <a:xfrm>
            <a:off x="-4590" y="0"/>
            <a:ext cx="12192000" cy="3556001"/>
          </a:xfrm>
          <a:prstGeom prst="rect">
            <a:avLst/>
          </a:prstGeom>
          <a:noFill/>
          <a:ln>
            <a:noFill/>
          </a:ln>
        </p:spPr>
      </p:pic>
      <p:sp>
        <p:nvSpPr>
          <p:cNvPr id="175" name="Google Shape;175;g3002868db02_0_5"/>
          <p:cNvSpPr/>
          <p:nvPr/>
        </p:nvSpPr>
        <p:spPr>
          <a:xfrm>
            <a:off x="-65200" y="0"/>
            <a:ext cx="12430200" cy="3006000"/>
          </a:xfrm>
          <a:prstGeom prst="roundRect">
            <a:avLst>
              <a:gd fmla="val 0" name="adj"/>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g3002868db02_0_5"/>
          <p:cNvSpPr/>
          <p:nvPr/>
        </p:nvSpPr>
        <p:spPr>
          <a:xfrm>
            <a:off x="0" y="2087485"/>
            <a:ext cx="12192000" cy="4763100"/>
          </a:xfrm>
          <a:prstGeom prst="rect">
            <a:avLst/>
          </a:prstGeom>
          <a:solidFill>
            <a:srgbClr val="22364F"/>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7" name="Google Shape;177;g3002868db02_0_5"/>
          <p:cNvSpPr txBox="1"/>
          <p:nvPr/>
        </p:nvSpPr>
        <p:spPr>
          <a:xfrm>
            <a:off x="969225" y="137025"/>
            <a:ext cx="107697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lang="es-MX" sz="4800">
                <a:solidFill>
                  <a:srgbClr val="22364F"/>
                </a:solidFill>
                <a:latin typeface="Quattrocento Sans"/>
                <a:ea typeface="Quattrocento Sans"/>
                <a:cs typeface="Quattrocento Sans"/>
                <a:sym typeface="Quattrocento Sans"/>
              </a:rPr>
              <a:t>Plan de trabajo ATP</a:t>
            </a:r>
            <a:endParaRPr b="0" i="0" sz="1400" u="none" cap="none" strike="noStrike">
              <a:solidFill>
                <a:srgbClr val="000000"/>
              </a:solidFill>
              <a:latin typeface="Arial"/>
              <a:ea typeface="Arial"/>
              <a:cs typeface="Arial"/>
              <a:sym typeface="Arial"/>
            </a:endParaRPr>
          </a:p>
        </p:txBody>
      </p:sp>
      <p:pic>
        <p:nvPicPr>
          <p:cNvPr id="178" name="Google Shape;178;g3002868db02_0_5"/>
          <p:cNvPicPr preferRelativeResize="0"/>
          <p:nvPr/>
        </p:nvPicPr>
        <p:blipFill>
          <a:blip r:embed="rId5">
            <a:alphaModFix/>
          </a:blip>
          <a:stretch>
            <a:fillRect/>
          </a:stretch>
        </p:blipFill>
        <p:spPr>
          <a:xfrm>
            <a:off x="-4600" y="1718117"/>
            <a:ext cx="12191998" cy="49568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2023-12-06T23:59:58Z</dcterms:created>
  <dc:creator>Angel Silvestre</dc:creator>
</cp:coreProperties>
</file>